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15"/>
  </p:notesMasterIdLst>
  <p:handoutMasterIdLst>
    <p:handoutMasterId r:id="rId16"/>
  </p:handoutMasterIdLst>
  <p:sldIdLst>
    <p:sldId id="269" r:id="rId3"/>
    <p:sldId id="347" r:id="rId4"/>
    <p:sldId id="349" r:id="rId5"/>
    <p:sldId id="346" r:id="rId6"/>
    <p:sldId id="341" r:id="rId7"/>
    <p:sldId id="262" r:id="rId8"/>
    <p:sldId id="286" r:id="rId9"/>
    <p:sldId id="345" r:id="rId10"/>
    <p:sldId id="321" r:id="rId11"/>
    <p:sldId id="344" r:id="rId12"/>
    <p:sldId id="350" r:id="rId13"/>
    <p:sldId id="339" r:id="rId14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99"/>
    <a:srgbClr val="CC3399"/>
    <a:srgbClr val="FFFFCC"/>
    <a:srgbClr val="9FC4D7"/>
    <a:srgbClr val="6AC3F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bbenson\AppData\Local\Microsoft\Windows\Temporary%20Internet%20Files\Content.Outlook\CLS4XXRF\Teacher%20Age%20Distribution%20(3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2008</c:v>
                </c:pt>
              </c:strCache>
            </c:strRef>
          </c:tx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2009</c:v>
                </c:pt>
              </c:strCache>
            </c:strRef>
          </c:tx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</c:v>
                </c:pt>
              </c:strCache>
            </c:strRef>
          </c:tx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114</c:v>
                </c:pt>
              </c:numCache>
            </c:numRef>
          </c:val>
        </c:ser>
        <c:gapWidth val="498"/>
        <c:axId val="142143488"/>
        <c:axId val="142145024"/>
      </c:barChart>
      <c:catAx>
        <c:axId val="142143488"/>
        <c:scaling>
          <c:orientation val="minMax"/>
        </c:scaling>
        <c:axPos val="b"/>
        <c:numFmt formatCode="General" sourceLinked="1"/>
        <c:tickLblPos val="nextTo"/>
        <c:crossAx val="142145024"/>
        <c:crosses val="autoZero"/>
        <c:auto val="1"/>
        <c:lblAlgn val="ctr"/>
        <c:lblOffset val="100"/>
      </c:catAx>
      <c:valAx>
        <c:axId val="142145024"/>
        <c:scaling>
          <c:orientation val="minMax"/>
        </c:scaling>
        <c:axPos val="l"/>
        <c:majorGridlines/>
        <c:numFmt formatCode="General" sourceLinked="1"/>
        <c:tickLblPos val="nextTo"/>
        <c:crossAx val="142143488"/>
        <c:crosses val="autoZero"/>
        <c:crossBetween val="between"/>
      </c:valAx>
      <c:spPr>
        <a:ln w="25400"/>
      </c:spPr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Actual</c:v>
                </c:pt>
              </c:strCache>
            </c:strRef>
          </c:tx>
          <c:cat>
            <c:strRef>
              <c:f>Sheet1!$A$2:$A$11</c:f>
              <c:strCache>
                <c:ptCount val="10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  <c:pt idx="8">
                  <c:v>2014-15</c:v>
                </c:pt>
                <c:pt idx="9">
                  <c:v>2015-16</c:v>
                </c:pt>
              </c:strCache>
            </c:strRef>
          </c:cat>
          <c:val>
            <c:numRef>
              <c:f>Sheet1!$B$2:$B$11</c:f>
              <c:numCache>
                <c:formatCode>#,##0</c:formatCode>
                <c:ptCount val="10"/>
                <c:pt idx="0">
                  <c:v>12446</c:v>
                </c:pt>
                <c:pt idx="1">
                  <c:v>12491</c:v>
                </c:pt>
                <c:pt idx="2">
                  <c:v>12531</c:v>
                </c:pt>
                <c:pt idx="3">
                  <c:v>12742</c:v>
                </c:pt>
                <c:pt idx="4">
                  <c:v>12914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Projected</c:v>
                </c:pt>
              </c:strCache>
            </c:strRef>
          </c:tx>
          <c:cat>
            <c:strRef>
              <c:f>Sheet1!$A$2:$A$11</c:f>
              <c:strCache>
                <c:ptCount val="10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  <c:pt idx="8">
                  <c:v>2014-15</c:v>
                </c:pt>
                <c:pt idx="9">
                  <c:v>2015-16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5" formatCode="#,##0">
                  <c:v>13080</c:v>
                </c:pt>
                <c:pt idx="6" formatCode="#,##0">
                  <c:v>13209</c:v>
                </c:pt>
                <c:pt idx="7" formatCode="#,##0">
                  <c:v>13374</c:v>
                </c:pt>
                <c:pt idx="8" formatCode="#,##0">
                  <c:v>13656</c:v>
                </c:pt>
                <c:pt idx="9" formatCode="#,##0">
                  <c:v>13907</c:v>
                </c:pt>
              </c:numCache>
            </c:numRef>
          </c:val>
        </c:ser>
        <c:axId val="145112064"/>
        <c:axId val="145113856"/>
      </c:barChart>
      <c:catAx>
        <c:axId val="145112064"/>
        <c:scaling>
          <c:orientation val="minMax"/>
        </c:scaling>
        <c:axPos val="b"/>
        <c:tickLblPos val="nextTo"/>
        <c:crossAx val="145113856"/>
        <c:crosses val="autoZero"/>
        <c:auto val="1"/>
        <c:lblAlgn val="ctr"/>
        <c:lblOffset val="100"/>
      </c:catAx>
      <c:valAx>
        <c:axId val="145113856"/>
        <c:scaling>
          <c:orientation val="minMax"/>
          <c:max val="14000"/>
          <c:min val="12000"/>
        </c:scaling>
        <c:axPos val="l"/>
        <c:majorGridlines/>
        <c:numFmt formatCode="#,##0" sourceLinked="1"/>
        <c:tickLblPos val="nextTo"/>
        <c:crossAx val="145112064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2400" b="1" dirty="0"/>
              <a:t>Teacher</a:t>
            </a:r>
            <a:r>
              <a:rPr lang="en-US" sz="2400" b="1" baseline="0" dirty="0"/>
              <a:t> Age Distribution</a:t>
            </a:r>
          </a:p>
          <a:p>
            <a:pPr>
              <a:defRPr/>
            </a:pPr>
            <a:r>
              <a:rPr lang="en-US" sz="2400" b="1" baseline="0" dirty="0"/>
              <a:t>2010-2011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tchrage!$D$3:$D$12</c:f>
              <c:strCache>
                <c:ptCount val="10"/>
                <c:pt idx="0">
                  <c:v>20-24</c:v>
                </c:pt>
                <c:pt idx="1">
                  <c:v>25-29</c:v>
                </c:pt>
                <c:pt idx="2">
                  <c:v>30-34</c:v>
                </c:pt>
                <c:pt idx="3">
                  <c:v>35-39</c:v>
                </c:pt>
                <c:pt idx="4">
                  <c:v>40-44</c:v>
                </c:pt>
                <c:pt idx="5">
                  <c:v>45-49</c:v>
                </c:pt>
                <c:pt idx="6">
                  <c:v>50-54</c:v>
                </c:pt>
                <c:pt idx="7">
                  <c:v>55-59</c:v>
                </c:pt>
                <c:pt idx="8">
                  <c:v>60-64</c:v>
                </c:pt>
                <c:pt idx="9">
                  <c:v>65-70</c:v>
                </c:pt>
              </c:strCache>
            </c:strRef>
          </c:cat>
          <c:val>
            <c:numRef>
              <c:f>tchrage!$E$3:$E$12</c:f>
              <c:numCache>
                <c:formatCode>General</c:formatCode>
                <c:ptCount val="10"/>
                <c:pt idx="0">
                  <c:v>23</c:v>
                </c:pt>
                <c:pt idx="1">
                  <c:v>142</c:v>
                </c:pt>
                <c:pt idx="2">
                  <c:v>155</c:v>
                </c:pt>
                <c:pt idx="3">
                  <c:v>126</c:v>
                </c:pt>
                <c:pt idx="4">
                  <c:v>159</c:v>
                </c:pt>
                <c:pt idx="5">
                  <c:v>140</c:v>
                </c:pt>
                <c:pt idx="6">
                  <c:v>160</c:v>
                </c:pt>
                <c:pt idx="7">
                  <c:v>170</c:v>
                </c:pt>
                <c:pt idx="8">
                  <c:v>81</c:v>
                </c:pt>
                <c:pt idx="9">
                  <c:v>9</c:v>
                </c:pt>
              </c:numCache>
            </c:numRef>
          </c:val>
        </c:ser>
        <c:marker val="1"/>
        <c:axId val="127255680"/>
        <c:axId val="127545728"/>
      </c:lineChart>
      <c:catAx>
        <c:axId val="12725568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 baseline="0"/>
                </a:pPr>
                <a:r>
                  <a:rPr lang="en-US" sz="2400" b="0" baseline="0" dirty="0"/>
                  <a:t>Age</a:t>
                </a:r>
              </a:p>
            </c:rich>
          </c:tx>
          <c:layout/>
        </c:title>
        <c:tickLblPos val="nextTo"/>
        <c:crossAx val="127545728"/>
        <c:crosses val="autoZero"/>
        <c:auto val="1"/>
        <c:lblAlgn val="ctr"/>
        <c:lblOffset val="100"/>
      </c:catAx>
      <c:valAx>
        <c:axId val="12754572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600" baseline="0"/>
                </a:pPr>
                <a:r>
                  <a:rPr lang="en-US" sz="2400" b="0" baseline="0" dirty="0"/>
                  <a:t>Number of Teachers</a:t>
                </a:r>
              </a:p>
            </c:rich>
          </c:tx>
          <c:layout/>
        </c:title>
        <c:numFmt formatCode="General" sourceLinked="1"/>
        <c:tickLblPos val="nextTo"/>
        <c:crossAx val="127255680"/>
        <c:crosses val="autoZero"/>
        <c:crossBetween val="between"/>
      </c:valAx>
    </c:plotArea>
    <c:plotVisOnly val="1"/>
  </c:chart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0.63108</cdr:x>
      <cdr:y>0.12108</cdr:y>
    </cdr:from>
    <cdr:to>
      <cdr:x>0.63108</cdr:x>
      <cdr:y>0.87676</cdr:y>
    </cdr:to>
    <cdr:sp macro="" textlink="">
      <cdr:nvSpPr>
        <cdr:cNvPr id="3" name="Straight Connector 2"/>
        <cdr:cNvSpPr/>
      </cdr:nvSpPr>
      <cdr:spPr>
        <a:xfrm xmlns:a="http://schemas.openxmlformats.org/drawingml/2006/main" rot="5400000" flipH="1" flipV="1">
          <a:off x="5470071" y="762000"/>
          <a:ext cx="1" cy="475569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92D05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0.63187</cdr:x>
      <cdr:y>0.70342</cdr:y>
    </cdr:from>
    <cdr:to>
      <cdr:x>0.98525</cdr:x>
      <cdr:y>0.78646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476875" y="4518252"/>
          <a:ext cx="3062989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aseline="0" dirty="0" smtClean="0">
              <a:latin typeface="+mn-lt"/>
              <a:ea typeface="+mn-ea"/>
              <a:cs typeface="+mn-cs"/>
            </a:rPr>
            <a:t>Note: vertical marker represents minimum age for Virginia Retirement System eligibility</a:t>
          </a:r>
          <a:endParaRPr lang="en-US" sz="12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697" cy="464503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753" y="0"/>
            <a:ext cx="2971697" cy="464503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44814B09-FBB4-4082-8E4B-C9139CDE9C16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312"/>
            <a:ext cx="2971697" cy="464503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753" y="8830312"/>
            <a:ext cx="2971697" cy="464503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D5A35B15-5D3A-435A-B7D7-FAA3D373D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697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7" tIns="46153" rIns="92307" bIns="46153" numCol="1" anchor="t" anchorCtr="0" compatLnSpc="1">
            <a:prstTxWarp prst="textNoShape">
              <a:avLst/>
            </a:prstTxWarp>
          </a:bodyPr>
          <a:lstStyle>
            <a:lvl1pPr defTabSz="923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753" y="0"/>
            <a:ext cx="2971697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7" tIns="46153" rIns="92307" bIns="46153" numCol="1" anchor="t" anchorCtr="0" compatLnSpc="1">
            <a:prstTxWarp prst="textNoShape">
              <a:avLst/>
            </a:prstTxWarp>
          </a:bodyPr>
          <a:lstStyle>
            <a:lvl1pPr algn="r" defTabSz="923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180" y="4415156"/>
            <a:ext cx="5487640" cy="4183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7" tIns="46153" rIns="92307" bIns="46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0312"/>
            <a:ext cx="2971697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7" tIns="46153" rIns="92307" bIns="46153" numCol="1" anchor="b" anchorCtr="0" compatLnSpc="1">
            <a:prstTxWarp prst="textNoShape">
              <a:avLst/>
            </a:prstTxWarp>
          </a:bodyPr>
          <a:lstStyle>
            <a:lvl1pPr defTabSz="923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753" y="8830312"/>
            <a:ext cx="2971697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7" tIns="46153" rIns="92307" bIns="46153" numCol="1" anchor="b" anchorCtr="0" compatLnSpc="1">
            <a:prstTxWarp prst="textNoShape">
              <a:avLst/>
            </a:prstTxWarp>
          </a:bodyPr>
          <a:lstStyle>
            <a:lvl1pPr algn="r" defTabSz="923275">
              <a:defRPr sz="1200"/>
            </a:lvl1pPr>
          </a:lstStyle>
          <a:p>
            <a:pPr>
              <a:defRPr/>
            </a:pPr>
            <a:fld id="{F8B549DD-8AD9-460F-A6B4-C3D598E132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F6493F-0D58-4E5B-859D-FF3D0AF65A8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B549DD-8AD9-460F-A6B4-C3D598E1323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D33386-4789-45DE-8671-A31DCEB20BD6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B549DD-8AD9-460F-A6B4-C3D598E1323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30C575-DEB9-4ED0-9741-E389D380656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2" y="4416426"/>
            <a:ext cx="5028579" cy="4183063"/>
          </a:xfrm>
          <a:noFill/>
          <a:ln/>
        </p:spPr>
        <p:txBody>
          <a:bodyPr/>
          <a:lstStyle/>
          <a:p>
            <a:pPr eaLnBrk="1" hangingPunct="1"/>
            <a:endParaRPr lang="en-US" b="1" dirty="0" smtClean="0"/>
          </a:p>
          <a:p>
            <a:pPr eaLnBrk="1" hangingPunct="1"/>
            <a:endParaRPr lang="en-US" sz="1400" b="1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B549DD-8AD9-460F-A6B4-C3D598E1323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B3DF8E-3F6D-40FD-811F-07E65FF57156}" type="slidenum">
              <a:rPr lang="en-US" smtClean="0">
                <a:latin typeface="Arial" pitchFamily="34" charset="0"/>
              </a:rPr>
              <a:pPr/>
              <a:t>12</a:t>
            </a:fld>
            <a:endParaRPr lang="en-US" dirty="0" smtClean="0"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73A83-EB29-4943-BED8-93F3E3FC4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09CAD-6994-4299-8F8B-2B8729ECB0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19350-D70F-4098-BC79-D7ADE1B5C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49D16-C075-406F-A9A4-50C612477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C73FE-9D1A-45B8-915B-78625CAD7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F3A2F-3721-4DCC-A67D-A9F8A6D70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3ADBD-CA30-4461-A6D9-F800275A6B3D}" type="datetimeFigureOut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AF8BE-5CC0-4777-8D1F-0622288494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1F7E-5C41-4B5C-AA36-9D350073FB5F}" type="datetimeFigureOut">
              <a:rPr lang="en-US" smtClean="0"/>
              <a:pPr/>
              <a:t>11/11/2010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96F79-E7FE-4F14-86C7-7B96B0CA66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6A1E4-A95D-4FFF-8F60-AC9952F3D0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3CD1-A227-42F1-9179-A4D7A7FA663B}" type="datetimeFigureOut">
              <a:rPr lang="en-US" smtClean="0"/>
              <a:pPr/>
              <a:t>11/11/2010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79DF-2752-4FB8-9F7D-04DAFA0B26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812E7-CBB9-40AE-8525-0A89624F99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AE61A-AC6A-4B6F-B509-F08CD3DE75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D7D3B-DF7F-4425-A2DA-0493F65921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E3CF4-0828-4500-9E31-FE5FCA3F0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0673C-98F9-4BA9-B578-5FF6F110A5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5D081-7657-4840-8329-058ED05D5F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5A5CA-3F46-41A0-94A8-58EC485447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27B22-CFF7-45FD-96A8-01E6E0D953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0B52F-C92C-440D-A79F-327D6FF4B0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5430100-631D-4B76-966A-FB1F0F70B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89A095-4001-4A56-9E76-777BCF097CCD}" type="datetimeFigureOut">
              <a:rPr lang="en-US"/>
              <a:pPr>
                <a:defRPr/>
              </a:pPr>
              <a:t>11/11/2010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9ED4F2-975C-4FB2-8B0C-DD7EC1367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3733800" y="2971800"/>
            <a:ext cx="5029200" cy="2057400"/>
          </a:xfrm>
        </p:spPr>
        <p:txBody>
          <a:bodyPr/>
          <a:lstStyle/>
          <a:p>
            <a:pPr algn="l" eaLnBrk="1" hangingPunct="1"/>
            <a:r>
              <a:rPr lang="en-US" sz="3200" dirty="0" smtClean="0">
                <a:latin typeface="Calibri" pitchFamily="34" charset="0"/>
              </a:rPr>
              <a:t>Securing Our Future: </a:t>
            </a:r>
            <a:br>
              <a:rPr lang="en-US" sz="3200" dirty="0" smtClean="0">
                <a:latin typeface="Calibri" pitchFamily="34" charset="0"/>
              </a:rPr>
            </a:br>
            <a:r>
              <a:rPr lang="en-US" sz="3200" dirty="0" smtClean="0">
                <a:latin typeface="Calibri" pitchFamily="34" charset="0"/>
              </a:rPr>
              <a:t>Identifying and Responding to the Current and Future Challenges</a:t>
            </a:r>
            <a:endParaRPr lang="en-US" sz="3200" i="1" dirty="0" smtClean="0">
              <a:latin typeface="Calibri" pitchFamily="34" charset="0"/>
            </a:endParaRPr>
          </a:p>
        </p:txBody>
      </p:sp>
      <p:sp>
        <p:nvSpPr>
          <p:cNvPr id="7171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5715000"/>
            <a:ext cx="4419600" cy="6858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sz="2000" dirty="0" smtClean="0">
                <a:latin typeface="Calibri" pitchFamily="34" charset="0"/>
              </a:rPr>
              <a:t>Joint Boards’ Meeting</a:t>
            </a:r>
          </a:p>
          <a:p>
            <a:pPr algn="l" eaLnBrk="1" hangingPunct="1">
              <a:lnSpc>
                <a:spcPct val="80000"/>
              </a:lnSpc>
            </a:pPr>
            <a:r>
              <a:rPr lang="en-US" sz="2000" dirty="0" smtClean="0">
                <a:latin typeface="Calibri" pitchFamily="34" charset="0"/>
              </a:rPr>
              <a:t>November 11, 2010</a:t>
            </a:r>
          </a:p>
        </p:txBody>
      </p:sp>
      <p:pic>
        <p:nvPicPr>
          <p:cNvPr id="7172" name="Picture 2" descr="future-of-learning_id2728501_size3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714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32" descr="LogoTrans_Bckgr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1219200"/>
            <a:ext cx="23622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1" descr="http://images9.cpcache.com/product/262857989v1_480x480_Fron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5600" y="1219200"/>
            <a:ext cx="1454254" cy="145425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1776D53-3EF8-4B47-8C07-419AD57248E3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87044" name="Rectangle 2"/>
          <p:cNvSpPr>
            <a:spLocks noChangeArrowheads="1"/>
          </p:cNvSpPr>
          <p:nvPr/>
        </p:nvSpPr>
        <p:spPr bwMode="auto">
          <a:xfrm>
            <a:off x="381000" y="228600"/>
            <a:ext cx="8534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sz="4000" b="1" dirty="0">
                <a:solidFill>
                  <a:schemeClr val="bg1"/>
                </a:solidFill>
              </a:rPr>
              <a:t>Teacher Contribution </a:t>
            </a:r>
          </a:p>
          <a:p>
            <a:pPr algn="r"/>
            <a:r>
              <a:rPr lang="en-US" sz="4000" b="1" dirty="0">
                <a:solidFill>
                  <a:schemeClr val="bg1"/>
                </a:solidFill>
              </a:rPr>
              <a:t>Rates FY ‘84 – ‘14</a:t>
            </a:r>
          </a:p>
        </p:txBody>
      </p:sp>
      <p:graphicFrame>
        <p:nvGraphicFramePr>
          <p:cNvPr id="87042" name="Object 3"/>
          <p:cNvGraphicFramePr>
            <a:graphicFrameLocks noChangeAspect="1"/>
          </p:cNvGraphicFramePr>
          <p:nvPr/>
        </p:nvGraphicFramePr>
        <p:xfrm>
          <a:off x="304800" y="1219200"/>
          <a:ext cx="8375650" cy="4552950"/>
        </p:xfrm>
        <a:graphic>
          <a:graphicData uri="http://schemas.openxmlformats.org/presentationml/2006/ole">
            <p:oleObj spid="_x0000_s154626" name="Chart" r:id="rId4" imgW="8782022" imgH="4762500" progId="MSGraph.Chart.8">
              <p:embed followColorScheme="full"/>
            </p:oleObj>
          </a:graphicData>
        </a:graphic>
      </p:graphicFrame>
      <p:sp>
        <p:nvSpPr>
          <p:cNvPr id="87045" name="Text Box 4"/>
          <p:cNvSpPr txBox="1">
            <a:spLocks noChangeArrowheads="1"/>
          </p:cNvSpPr>
          <p:nvPr/>
        </p:nvSpPr>
        <p:spPr bwMode="auto">
          <a:xfrm>
            <a:off x="4191000" y="30480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87048" name="Text Box 9"/>
          <p:cNvSpPr txBox="1">
            <a:spLocks noChangeArrowheads="1"/>
          </p:cNvSpPr>
          <p:nvPr/>
        </p:nvSpPr>
        <p:spPr bwMode="auto">
          <a:xfrm>
            <a:off x="1600200" y="5867400"/>
            <a:ext cx="6096000" cy="74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900" dirty="0">
                <a:latin typeface="Verdana" pitchFamily="34" charset="0"/>
              </a:rPr>
              <a:t> Above rates include the 5% member contributions paid by employers.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900" dirty="0">
                <a:latin typeface="Verdana" pitchFamily="34" charset="0"/>
              </a:rPr>
              <a:t> Assumes 7.00% rate of return and 2.50% inflation rate</a:t>
            </a:r>
            <a:r>
              <a:rPr lang="en-US" sz="900" dirty="0" smtClean="0">
                <a:latin typeface="Verdana" pitchFamily="34" charset="0"/>
              </a:rPr>
              <a:t>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en-US" sz="900" dirty="0" smtClean="0">
              <a:latin typeface="Verdana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900" dirty="0" smtClean="0">
                <a:latin typeface="Verdana" pitchFamily="34" charset="0"/>
              </a:rPr>
              <a:t>Source: Robert </a:t>
            </a:r>
            <a:r>
              <a:rPr lang="en-US" sz="900" dirty="0" err="1" smtClean="0">
                <a:latin typeface="Verdana" pitchFamily="34" charset="0"/>
              </a:rPr>
              <a:t>Schultze</a:t>
            </a:r>
            <a:r>
              <a:rPr lang="en-US" sz="900" dirty="0" smtClean="0">
                <a:latin typeface="Verdana" pitchFamily="34" charset="0"/>
              </a:rPr>
              <a:t>, Director VRS as presented October 13, 2010 (VASS Conference)</a:t>
            </a:r>
            <a:endParaRPr lang="en-US" sz="900" dirty="0">
              <a:latin typeface="Verdana" pitchFamily="34" charset="0"/>
            </a:endParaRPr>
          </a:p>
        </p:txBody>
      </p:sp>
      <p:sp>
        <p:nvSpPr>
          <p:cNvPr id="87049" name="TextBox 10"/>
          <p:cNvSpPr txBox="1">
            <a:spLocks noChangeArrowheads="1"/>
          </p:cNvSpPr>
          <p:nvPr/>
        </p:nvSpPr>
        <p:spPr bwMode="auto">
          <a:xfrm>
            <a:off x="8077200" y="5562600"/>
            <a:ext cx="1524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828800" y="457200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VRS: Teacher Contribution Rates FY ‘84-’14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3562"/>
          </a:xfrm>
        </p:spPr>
        <p:txBody>
          <a:bodyPr/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b="1" dirty="0" smtClean="0"/>
              <a:t>Informing the 5-Year Projection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/>
              <a:t>Current Challenges: </a:t>
            </a:r>
          </a:p>
          <a:p>
            <a:pPr lvl="1"/>
            <a:r>
              <a:rPr lang="en-US" sz="2400" dirty="0" smtClean="0"/>
              <a:t>Enrollment Growth</a:t>
            </a:r>
          </a:p>
          <a:p>
            <a:pPr lvl="1"/>
            <a:r>
              <a:rPr lang="en-US" sz="2400" dirty="0" smtClean="0"/>
              <a:t>Use of One-time Funding for Recurring Expenses</a:t>
            </a:r>
          </a:p>
          <a:p>
            <a:pPr lvl="1"/>
            <a:r>
              <a:rPr lang="en-US" sz="2400" dirty="0" smtClean="0"/>
              <a:t>Capital Improvement Program</a:t>
            </a:r>
          </a:p>
          <a:p>
            <a:pPr lvl="1"/>
            <a:r>
              <a:rPr lang="en-US" sz="2400" dirty="0" smtClean="0"/>
              <a:t>Compensation</a:t>
            </a:r>
          </a:p>
          <a:p>
            <a:pPr>
              <a:buNone/>
            </a:pPr>
            <a:r>
              <a:rPr lang="en-US" sz="2400" b="1" dirty="0" smtClean="0"/>
              <a:t>Watch List:</a:t>
            </a:r>
          </a:p>
          <a:p>
            <a:pPr lvl="1"/>
            <a:r>
              <a:rPr lang="en-US" sz="2400" dirty="0" smtClean="0"/>
              <a:t>VRS</a:t>
            </a:r>
          </a:p>
          <a:p>
            <a:pPr lvl="1"/>
            <a:r>
              <a:rPr lang="en-US" sz="2400" dirty="0" smtClean="0"/>
              <a:t>Composite Index</a:t>
            </a:r>
          </a:p>
          <a:p>
            <a:pPr>
              <a:buNone/>
            </a:pPr>
            <a:r>
              <a:rPr lang="en-US" sz="2400" b="1" dirty="0" smtClean="0"/>
              <a:t>Future Challenges: </a:t>
            </a:r>
          </a:p>
          <a:p>
            <a:pPr lvl="1"/>
            <a:r>
              <a:rPr lang="en-US" sz="2400" dirty="0" smtClean="0"/>
              <a:t>Assessment beyond Virginia SOL - Workforce College Readiness Skills</a:t>
            </a:r>
          </a:p>
          <a:p>
            <a:pPr lvl="1"/>
            <a:r>
              <a:rPr lang="en-US" sz="2400" dirty="0" smtClean="0"/>
              <a:t>Human Capital Management and Professional Development</a:t>
            </a:r>
          </a:p>
          <a:p>
            <a:pPr lvl="1"/>
            <a:r>
              <a:rPr lang="en-US" sz="2400" dirty="0" smtClean="0"/>
              <a:t>Growth Assessment Model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228600" y="5689600"/>
            <a:ext cx="4479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dirty="0">
                <a:latin typeface="Gill Sans MT" pitchFamily="34" charset="0"/>
              </a:rPr>
              <a:t>Summary</a:t>
            </a:r>
          </a:p>
        </p:txBody>
      </p:sp>
      <p:sp>
        <p:nvSpPr>
          <p:cNvPr id="14340" name="Line 7"/>
          <p:cNvSpPr>
            <a:spLocks noChangeShapeType="1"/>
          </p:cNvSpPr>
          <p:nvPr/>
        </p:nvSpPr>
        <p:spPr bwMode="auto">
          <a:xfrm>
            <a:off x="3784600" y="5562600"/>
            <a:ext cx="0" cy="129540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341" name="Text Box 9"/>
          <p:cNvSpPr txBox="1">
            <a:spLocks noChangeArrowheads="1"/>
          </p:cNvSpPr>
          <p:nvPr/>
        </p:nvSpPr>
        <p:spPr bwMode="auto">
          <a:xfrm>
            <a:off x="3886200" y="5638800"/>
            <a:ext cx="5257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  <a:latin typeface="Gill Sans MT" pitchFamily="34" charset="0"/>
              </a:rPr>
              <a:t>Albemarle County Joint Board Meeting</a:t>
            </a:r>
          </a:p>
          <a:p>
            <a:r>
              <a:rPr lang="en-US" sz="2400">
                <a:solidFill>
                  <a:schemeClr val="bg2"/>
                </a:solidFill>
                <a:latin typeface="Gill Sans MT" pitchFamily="34" charset="0"/>
              </a:rPr>
              <a:t>October </a:t>
            </a:r>
            <a:r>
              <a:rPr lang="en-US" sz="2400" dirty="0" smtClean="0">
                <a:solidFill>
                  <a:schemeClr val="bg2"/>
                </a:solidFill>
                <a:latin typeface="Gill Sans MT" pitchFamily="34" charset="0"/>
              </a:rPr>
              <a:t>6</a:t>
            </a:r>
            <a:r>
              <a:rPr lang="en-US" sz="2400" smtClean="0">
                <a:solidFill>
                  <a:schemeClr val="bg2"/>
                </a:solidFill>
                <a:latin typeface="Gill Sans MT" pitchFamily="34" charset="0"/>
              </a:rPr>
              <a:t>, </a:t>
            </a:r>
            <a:r>
              <a:rPr lang="en-US" sz="2400" dirty="0" smtClean="0">
                <a:solidFill>
                  <a:schemeClr val="bg2"/>
                </a:solidFill>
                <a:latin typeface="Gill Sans MT" pitchFamily="34" charset="0"/>
              </a:rPr>
              <a:t>2010</a:t>
            </a:r>
            <a:endParaRPr lang="en-US" sz="2400" dirty="0">
              <a:solidFill>
                <a:schemeClr val="bg2"/>
              </a:solidFill>
              <a:latin typeface="Gill Sans MT" pitchFamily="34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5257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US" sz="2800" dirty="0" smtClean="0"/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 smtClean="0">
                <a:solidFill>
                  <a:schemeClr val="bg1"/>
                </a:solidFill>
                <a:latin typeface="Gill Sans MT" pitchFamily="34" charset="0"/>
              </a:rPr>
              <a:t>   </a:t>
            </a:r>
            <a:endParaRPr lang="en-US" sz="20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14793" y="1"/>
            <a:ext cx="6865495" cy="959370"/>
          </a:xfrm>
        </p:spPr>
        <p:txBody>
          <a:bodyPr/>
          <a:lstStyle/>
          <a:p>
            <a:pPr algn="l"/>
            <a:r>
              <a:rPr lang="en-US" sz="3200" u="sng" dirty="0" smtClean="0">
                <a:solidFill>
                  <a:schemeClr val="bg1"/>
                </a:solidFill>
              </a:rPr>
              <a:t>Recommendations</a:t>
            </a:r>
            <a:endParaRPr lang="en-US" sz="3200" u="sng" dirty="0">
              <a:solidFill>
                <a:schemeClr val="bg1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0" y="689548"/>
            <a:ext cx="9144000" cy="4691921"/>
          </a:xfrm>
        </p:spPr>
        <p:txBody>
          <a:bodyPr/>
          <a:lstStyle/>
          <a:p>
            <a:pPr eaLnBrk="1" hangingPunct="1"/>
            <a:r>
              <a:rPr lang="en-US" sz="2600" dirty="0" smtClean="0">
                <a:solidFill>
                  <a:schemeClr val="bg1"/>
                </a:solidFill>
                <a:latin typeface="Gill Sans MT" pitchFamily="34" charset="0"/>
              </a:rPr>
              <a:t>Establish budget targets:</a:t>
            </a:r>
          </a:p>
          <a:p>
            <a:pPr lvl="2" eaLnBrk="1" hangingPunct="1">
              <a:buNone/>
            </a:pPr>
            <a:r>
              <a:rPr lang="en-US" dirty="0" smtClean="0">
                <a:solidFill>
                  <a:schemeClr val="bg1"/>
                </a:solidFill>
                <a:latin typeface="Gill Sans MT" pitchFamily="34" charset="0"/>
              </a:rPr>
              <a:t>2.3% salary increase for classified employees</a:t>
            </a:r>
          </a:p>
          <a:p>
            <a:pPr lvl="2" eaLnBrk="1" hangingPunct="1">
              <a:buNone/>
            </a:pPr>
            <a:r>
              <a:rPr lang="en-US" dirty="0" smtClean="0">
                <a:solidFill>
                  <a:schemeClr val="bg1"/>
                </a:solidFill>
                <a:latin typeface="Gill Sans MT" pitchFamily="34" charset="0"/>
              </a:rPr>
              <a:t>1% classified scale increase</a:t>
            </a:r>
          </a:p>
          <a:p>
            <a:pPr lvl="2" eaLnBrk="1" hangingPunct="1">
              <a:buNone/>
            </a:pPr>
            <a:r>
              <a:rPr lang="en-US" dirty="0" smtClean="0">
                <a:solidFill>
                  <a:schemeClr val="bg1"/>
                </a:solidFill>
                <a:latin typeface="Gill Sans MT" pitchFamily="34" charset="0"/>
              </a:rPr>
              <a:t>1.95% teacher step and scale increase</a:t>
            </a:r>
          </a:p>
          <a:p>
            <a:pPr algn="just">
              <a:defRPr/>
            </a:pPr>
            <a:r>
              <a:rPr lang="en-US" sz="2600" dirty="0" smtClean="0">
                <a:solidFill>
                  <a:schemeClr val="bg1"/>
                </a:solidFill>
                <a:latin typeface="Gill Sans MT" pitchFamily="34" charset="0"/>
              </a:rPr>
              <a:t>Fund medical increase out of reserve for FY 11-12</a:t>
            </a:r>
          </a:p>
          <a:p>
            <a:pPr algn="just">
              <a:defRPr/>
            </a:pPr>
            <a:r>
              <a:rPr lang="en-US" sz="2600" dirty="0" smtClean="0">
                <a:solidFill>
                  <a:schemeClr val="bg1"/>
                </a:solidFill>
                <a:latin typeface="Gill Sans MT" pitchFamily="34" charset="0"/>
              </a:rPr>
              <a:t>Plan for 7% increase in dental costs</a:t>
            </a:r>
          </a:p>
          <a:p>
            <a:pPr algn="just">
              <a:defRPr/>
            </a:pPr>
            <a:r>
              <a:rPr lang="en-US" sz="2600" dirty="0" smtClean="0">
                <a:latin typeface="Gill Sans MT" pitchFamily="34" charset="0"/>
              </a:rPr>
              <a:t>Fund one-time lump sum bonus out of cost savings from using medical reserve  for FY10/11 increase</a:t>
            </a:r>
          </a:p>
          <a:p>
            <a:pPr algn="just">
              <a:defRPr/>
            </a:pPr>
            <a:r>
              <a:rPr lang="en-US" sz="2600" dirty="0" smtClean="0">
                <a:solidFill>
                  <a:schemeClr val="bg1"/>
                </a:solidFill>
                <a:latin typeface="Gill Sans MT" pitchFamily="34" charset="0"/>
              </a:rPr>
              <a:t>Fund the five percent (5%) member contribution to VRS for all employees  effective July 1, 2011. 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524000" y="990600"/>
          <a:ext cx="6553200" cy="5394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43000" y="3810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High School Classes w/ More Than 27 Students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3562"/>
          </a:xfrm>
        </p:spPr>
        <p:txBody>
          <a:bodyPr/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b="1" dirty="0" smtClean="0"/>
              <a:t>Informing the 5-Year Projection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/>
              <a:t>Current Challenges: </a:t>
            </a:r>
          </a:p>
          <a:p>
            <a:pPr lvl="1"/>
            <a:r>
              <a:rPr lang="en-US" sz="2400" dirty="0" smtClean="0"/>
              <a:t>Enrollment Growth</a:t>
            </a:r>
          </a:p>
          <a:p>
            <a:pPr lvl="1"/>
            <a:r>
              <a:rPr lang="en-US" sz="2400" dirty="0" smtClean="0"/>
              <a:t>Use of One-time Funding for Recurring Expenses</a:t>
            </a:r>
          </a:p>
          <a:p>
            <a:pPr lvl="1"/>
            <a:r>
              <a:rPr lang="en-US" sz="2400" dirty="0" smtClean="0"/>
              <a:t>Capital Improvement Program</a:t>
            </a:r>
          </a:p>
          <a:p>
            <a:pPr lvl="1"/>
            <a:r>
              <a:rPr lang="en-US" sz="2400" dirty="0" smtClean="0"/>
              <a:t>Compensation</a:t>
            </a:r>
          </a:p>
          <a:p>
            <a:pPr>
              <a:buNone/>
            </a:pPr>
            <a:r>
              <a:rPr lang="en-US" sz="2400" b="1" dirty="0" smtClean="0"/>
              <a:t>Watch List:</a:t>
            </a:r>
          </a:p>
          <a:p>
            <a:pPr lvl="1"/>
            <a:r>
              <a:rPr lang="en-US" sz="2400" dirty="0" smtClean="0"/>
              <a:t>VRS</a:t>
            </a:r>
          </a:p>
          <a:p>
            <a:pPr lvl="1"/>
            <a:r>
              <a:rPr lang="en-US" sz="2400" dirty="0" smtClean="0"/>
              <a:t>Composite Index</a:t>
            </a:r>
          </a:p>
          <a:p>
            <a:pPr>
              <a:buNone/>
            </a:pPr>
            <a:r>
              <a:rPr lang="en-US" sz="2400" b="1" dirty="0" smtClean="0"/>
              <a:t>Future Challenges: </a:t>
            </a:r>
          </a:p>
          <a:p>
            <a:pPr lvl="1"/>
            <a:r>
              <a:rPr lang="en-US" sz="2400" dirty="0" smtClean="0"/>
              <a:t>Assessment beyond Virginia SOL - Workforce College Readiness Skills</a:t>
            </a:r>
          </a:p>
          <a:p>
            <a:pPr lvl="1"/>
            <a:r>
              <a:rPr lang="en-US" sz="2400" dirty="0" smtClean="0"/>
              <a:t>Human Capital Management and Professional Development</a:t>
            </a:r>
          </a:p>
          <a:p>
            <a:pPr lvl="1"/>
            <a:r>
              <a:rPr lang="en-US" sz="2400" dirty="0" smtClean="0"/>
              <a:t>Growth Assessment Model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066800" y="762000"/>
          <a:ext cx="72390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57400" y="2286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Enrollment Projections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457200"/>
          <a:ext cx="4648200" cy="5586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1447800"/>
              </a:tblGrid>
              <a:tr h="40259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Current Use of One-time Funds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2590">
                <a:tc gridSpan="2">
                  <a:txBody>
                    <a:bodyPr/>
                    <a:lstStyle/>
                    <a:p>
                      <a:r>
                        <a:rPr lang="en-US" sz="1600" u="sng" dirty="0" smtClean="0"/>
                        <a:t>Revenues</a:t>
                      </a:r>
                      <a:endParaRPr lang="en-US" sz="1600" u="sn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US" sz="1600" dirty="0"/>
                    </a:p>
                  </a:txBody>
                  <a:tcPr/>
                </a:tc>
              </a:tr>
              <a:tr h="4025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Use of One-time Fund Balance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$1,000,000</a:t>
                      </a:r>
                      <a:endParaRPr lang="en-US" sz="1600" dirty="0"/>
                    </a:p>
                  </a:txBody>
                  <a:tcPr/>
                </a:tc>
              </a:tr>
              <a:tr h="4025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First Year of CI Hold Harmless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u="sng" dirty="0" smtClean="0"/>
                        <a:t>$2,600,000</a:t>
                      </a:r>
                      <a:endParaRPr lang="en-US" sz="1600" u="sng" dirty="0"/>
                    </a:p>
                  </a:txBody>
                  <a:tcPr/>
                </a:tc>
              </a:tr>
              <a:tr h="4025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One-Time Funds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$3,600,000</a:t>
                      </a:r>
                      <a:endParaRPr lang="en-US" sz="1600" dirty="0"/>
                    </a:p>
                  </a:txBody>
                  <a:tcPr/>
                </a:tc>
              </a:tr>
              <a:tr h="402590">
                <a:tc gridSpan="2">
                  <a:txBody>
                    <a:bodyPr/>
                    <a:lstStyle/>
                    <a:p>
                      <a:r>
                        <a:rPr lang="en-US" sz="1600" u="sng" dirty="0" smtClean="0"/>
                        <a:t>Use of One-Time Funds – One-tim</a:t>
                      </a:r>
                      <a:r>
                        <a:rPr lang="en-US" sz="1600" u="sng" baseline="0" dirty="0" smtClean="0"/>
                        <a:t>e Items</a:t>
                      </a:r>
                      <a:endParaRPr lang="en-US" sz="1600" u="sn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US" sz="1600" dirty="0"/>
                    </a:p>
                  </a:txBody>
                  <a:tcPr/>
                </a:tc>
              </a:tr>
              <a:tr h="4025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Increase Emergency Staffing by 4.00 FTE (One-time)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$249,960</a:t>
                      </a:r>
                      <a:endParaRPr lang="en-US" sz="1600" dirty="0"/>
                    </a:p>
                  </a:txBody>
                  <a:tcPr/>
                </a:tc>
              </a:tr>
              <a:tr h="4025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Learning Resources Reduction (Textbooks) – (One-time) Funding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$317,339</a:t>
                      </a:r>
                      <a:endParaRPr lang="en-US" sz="1600" dirty="0"/>
                    </a:p>
                  </a:txBody>
                  <a:tcPr/>
                </a:tc>
              </a:tr>
              <a:tr h="4025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Electronic Payroll for Transportation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$60,000</a:t>
                      </a:r>
                      <a:endParaRPr lang="en-US" sz="1600" dirty="0"/>
                    </a:p>
                  </a:txBody>
                  <a:tcPr/>
                </a:tc>
              </a:tr>
              <a:tr h="4025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Bus Parking Upgrades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$200,000</a:t>
                      </a:r>
                      <a:endParaRPr lang="en-US" sz="1600" dirty="0"/>
                    </a:p>
                  </a:txBody>
                  <a:tcPr/>
                </a:tc>
              </a:tr>
              <a:tr h="4025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Bus Replacement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$1,010,000</a:t>
                      </a:r>
                      <a:endParaRPr lang="en-US" sz="1600" dirty="0"/>
                    </a:p>
                  </a:txBody>
                  <a:tcPr/>
                </a:tc>
              </a:tr>
              <a:tr h="4025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Technology – (One-time)</a:t>
                      </a:r>
                      <a:r>
                        <a:rPr lang="en-US" sz="1600" baseline="0" dirty="0" smtClean="0"/>
                        <a:t> Funds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u="sng" dirty="0" smtClean="0"/>
                        <a:t>$1,000,000</a:t>
                      </a:r>
                      <a:endParaRPr lang="en-US" sz="1600" u="sng" dirty="0"/>
                    </a:p>
                  </a:txBody>
                  <a:tcPr/>
                </a:tc>
              </a:tr>
              <a:tr h="40259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One-time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$2,837,299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029200" y="457200"/>
          <a:ext cx="3581400" cy="2331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1143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Recurring Items</a:t>
                      </a:r>
                      <a:r>
                        <a:rPr lang="en-US" baseline="0" dirty="0" smtClean="0"/>
                        <a:t> Funded </a:t>
                      </a:r>
                    </a:p>
                    <a:p>
                      <a:pPr algn="ctr"/>
                      <a:r>
                        <a:rPr lang="en-US" baseline="0" dirty="0" smtClean="0"/>
                        <a:t>with One-time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Restore 2.00 FTE Principals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$219,204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Family Support Workers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$190,000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Additional</a:t>
                      </a:r>
                      <a:r>
                        <a:rPr lang="en-US" sz="1600" baseline="0" dirty="0" smtClean="0"/>
                        <a:t> Recurring Expenses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u="sng" dirty="0" smtClean="0"/>
                        <a:t>$353,497</a:t>
                      </a:r>
                      <a:endParaRPr lang="en-US" sz="1600" u="sn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 Recurring Expenses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$762,701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57800" y="39624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Year of CI Hold Harmless treated as recurring funds in FY 10/11 and FY 11/12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CIP Expenses</a:t>
            </a:r>
          </a:p>
        </p:txBody>
      </p:sp>
      <p:graphicFrame>
        <p:nvGraphicFramePr>
          <p:cNvPr id="21910" name="Group 406"/>
          <p:cNvGraphicFramePr>
            <a:graphicFrameLocks noGrp="1"/>
          </p:cNvGraphicFramePr>
          <p:nvPr>
            <p:ph idx="1"/>
          </p:nvPr>
        </p:nvGraphicFramePr>
        <p:xfrm>
          <a:off x="228600" y="1676400"/>
          <a:ext cx="8686800" cy="3611563"/>
        </p:xfrm>
        <a:graphic>
          <a:graphicData uri="http://schemas.openxmlformats.org/drawingml/2006/table">
            <a:tbl>
              <a:tblPr/>
              <a:tblGrid>
                <a:gridCol w="1905000"/>
                <a:gridCol w="990600"/>
                <a:gridCol w="990600"/>
                <a:gridCol w="990600"/>
                <a:gridCol w="990600"/>
                <a:gridCol w="990600"/>
                <a:gridCol w="990600"/>
                <a:gridCol w="838200"/>
              </a:tblGrid>
              <a:tr h="762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Fiscal Year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2005/06 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2006/07 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2007/08 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2008/09 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2009/10 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20010/11 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Increase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Total Approved*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$9,383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$13,375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$14,128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$32,867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$7,822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$5,112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-45.52%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Total SF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 2,188,119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 2,201,319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-64" charset="0"/>
                        </a:rPr>
                        <a:t>  2,244,405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 2,244,405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 2,320,070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 2,320,070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6.03%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Maintenance Projects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$3,800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$3,681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$8,089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$4,451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$3,789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$3,581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-5.76%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Technology Projects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$1,220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$1,220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$1,725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$1,425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$1,425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$1,387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13.69%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Additions/Renovations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$4,363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$8,474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$4,314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$26,991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$2,608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$144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-96.70%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 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 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 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 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 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 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 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 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Maint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Per Sq Ft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$1.74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$1.67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$3.60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$1.98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$1.63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$1.54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-11.12%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238125" y="282348"/>
          <a:ext cx="8667750" cy="6423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Compensation Considerations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399" y="1919605"/>
          <a:ext cx="7086600" cy="2826004"/>
        </p:xfrm>
        <a:graphic>
          <a:graphicData uri="http://schemas.openxmlformats.org/drawingml/2006/table">
            <a:tbl>
              <a:tblPr/>
              <a:tblGrid>
                <a:gridCol w="1676401"/>
                <a:gridCol w="1447800"/>
                <a:gridCol w="972739"/>
                <a:gridCol w="1245692"/>
                <a:gridCol w="1743968"/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dirty="0">
                          <a:latin typeface="Arial"/>
                          <a:ea typeface="Calibri"/>
                          <a:cs typeface="Times New Roman"/>
                        </a:rPr>
                        <a:t>Adopted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 dirty="0">
                          <a:latin typeface="Arial"/>
                          <a:ea typeface="Calibri"/>
                          <a:cs typeface="Times New Roman"/>
                        </a:rPr>
                        <a:t>Market  </a:t>
                      </a:r>
                      <a:r>
                        <a:rPr lang="en-US" sz="1100" b="1" dirty="0" smtClean="0">
                          <a:latin typeface="Arial"/>
                          <a:ea typeface="Calibri"/>
                          <a:cs typeface="Times New Roman"/>
                        </a:rPr>
                        <a:t>Increase FY 10/11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Arial"/>
                          <a:ea typeface="Calibri"/>
                          <a:cs typeface="Times New Roman"/>
                        </a:rPr>
                        <a:t>Albemarle Salaries Relative to Market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Arial"/>
                          <a:ea typeface="Calibri"/>
                          <a:cs typeface="Times New Roman"/>
                        </a:rPr>
                        <a:t>WorldatWork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Arial"/>
                          <a:ea typeface="Calibri"/>
                          <a:cs typeface="Times New Roman"/>
                        </a:rPr>
                        <a:t>Projected Increase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latin typeface="Arial"/>
                          <a:ea typeface="Calibri"/>
                          <a:cs typeface="Times New Roman"/>
                        </a:rPr>
                        <a:t>Total Projected Increase for FY11/12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416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Classified/Administrator Salaries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-0.35%*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1.95% 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2.3%**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1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Teacher Salaries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target except at T20 and T25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1.95%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1.95%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455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Classified/Administrator Scale Adjustment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(impacts new hires or employees below new minimum pay rate)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1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-0.76%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10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latin typeface="Arial"/>
                          <a:ea typeface="Calibri"/>
                          <a:cs typeface="Times New Roman"/>
                        </a:rPr>
                        <a:t>1.4%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latin typeface="Arial"/>
                          <a:ea typeface="Calibri"/>
                          <a:cs typeface="Times New Roman"/>
                        </a:rPr>
                        <a:t>1% adjustment considered relative to the merit increase to minimize compression issues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828800" y="152400"/>
          <a:ext cx="5486400" cy="6129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0900"/>
                <a:gridCol w="2095500"/>
              </a:tblGrid>
              <a:tr h="442155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Anticipated Budgetary Changes**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2155"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r>
                        <a:rPr lang="en-US" baseline="0" dirty="0" smtClean="0"/>
                        <a:t> Savings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-$648,359</a:t>
                      </a:r>
                      <a:endParaRPr lang="en-US" dirty="0"/>
                    </a:p>
                  </a:txBody>
                  <a:tcPr/>
                </a:tc>
              </a:tr>
              <a:tr h="442155">
                <a:tc>
                  <a:txBody>
                    <a:bodyPr/>
                    <a:lstStyle/>
                    <a:p>
                      <a:r>
                        <a:rPr lang="en-US" dirty="0" smtClean="0"/>
                        <a:t>Health Savings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-$927,026</a:t>
                      </a:r>
                      <a:endParaRPr lang="en-US" dirty="0"/>
                    </a:p>
                  </a:txBody>
                  <a:tcPr/>
                </a:tc>
              </a:tr>
              <a:tr h="442155">
                <a:tc>
                  <a:txBody>
                    <a:bodyPr/>
                    <a:lstStyle/>
                    <a:p>
                      <a:r>
                        <a:rPr lang="en-US" dirty="0" smtClean="0"/>
                        <a:t>VRS Increases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$848,861</a:t>
                      </a:r>
                      <a:endParaRPr lang="en-US" dirty="0"/>
                    </a:p>
                  </a:txBody>
                  <a:tcPr/>
                </a:tc>
              </a:tr>
              <a:tr h="442155">
                <a:tc>
                  <a:txBody>
                    <a:bodyPr/>
                    <a:lstStyle/>
                    <a:p>
                      <a:r>
                        <a:rPr lang="en-US" dirty="0" smtClean="0"/>
                        <a:t>Teacher Salary Increase (1.95%)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$1,918,903</a:t>
                      </a:r>
                      <a:endParaRPr lang="en-US" dirty="0"/>
                    </a:p>
                  </a:txBody>
                  <a:tcPr/>
                </a:tc>
              </a:tr>
              <a:tr h="442155">
                <a:tc>
                  <a:txBody>
                    <a:bodyPr/>
                    <a:lstStyle/>
                    <a:p>
                      <a:r>
                        <a:rPr lang="en-US" dirty="0" smtClean="0"/>
                        <a:t>Classified Salary Increase (2.33%)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$712,198</a:t>
                      </a:r>
                      <a:endParaRPr lang="en-US" dirty="0"/>
                    </a:p>
                  </a:txBody>
                  <a:tcPr/>
                </a:tc>
              </a:tr>
              <a:tr h="547665">
                <a:tc>
                  <a:txBody>
                    <a:bodyPr/>
                    <a:lstStyle/>
                    <a:p>
                      <a:r>
                        <a:rPr lang="en-US" dirty="0" smtClean="0"/>
                        <a:t>Recurring Expenses from FY 10/11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$762,701</a:t>
                      </a:r>
                      <a:endParaRPr lang="en-US" dirty="0"/>
                    </a:p>
                  </a:txBody>
                  <a:tcPr/>
                </a:tc>
              </a:tr>
              <a:tr h="442155">
                <a:tc>
                  <a:txBody>
                    <a:bodyPr/>
                    <a:lstStyle/>
                    <a:p>
                      <a:r>
                        <a:rPr lang="en-US" dirty="0" smtClean="0"/>
                        <a:t>Bus Replacement (Recurring)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$750,000</a:t>
                      </a:r>
                      <a:endParaRPr lang="en-US" dirty="0"/>
                    </a:p>
                  </a:txBody>
                  <a:tcPr/>
                </a:tc>
              </a:tr>
              <a:tr h="442155">
                <a:tc>
                  <a:txBody>
                    <a:bodyPr/>
                    <a:lstStyle/>
                    <a:p>
                      <a:r>
                        <a:rPr lang="en-US" dirty="0" smtClean="0"/>
                        <a:t>Anticipated Growth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u="sng" dirty="0" smtClean="0"/>
                        <a:t>$1,600,000</a:t>
                      </a:r>
                      <a:endParaRPr lang="en-US" u="sng" dirty="0"/>
                    </a:p>
                  </a:txBody>
                  <a:tcPr/>
                </a:tc>
              </a:tr>
              <a:tr h="442155">
                <a:tc>
                  <a:txBody>
                    <a:bodyPr/>
                    <a:lstStyle/>
                    <a:p>
                      <a:r>
                        <a:rPr lang="en-US" dirty="0" smtClean="0"/>
                        <a:t>Total Expense Changes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$5,017,278</a:t>
                      </a:r>
                      <a:endParaRPr lang="en-US" dirty="0"/>
                    </a:p>
                  </a:txBody>
                  <a:tcPr/>
                </a:tc>
              </a:tr>
              <a:tr h="763172">
                <a:tc>
                  <a:txBody>
                    <a:bodyPr/>
                    <a:lstStyle/>
                    <a:p>
                      <a:r>
                        <a:rPr lang="en-US" dirty="0" smtClean="0"/>
                        <a:t>Anticipated Local Revenues Increase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u="sng" dirty="0" smtClean="0">
                          <a:solidFill>
                            <a:schemeClr val="tx1"/>
                          </a:solidFill>
                        </a:rPr>
                        <a:t>-$2,100,000</a:t>
                      </a:r>
                      <a:endParaRPr lang="en-US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63172">
                <a:tc>
                  <a:txBody>
                    <a:bodyPr/>
                    <a:lstStyle/>
                    <a:p>
                      <a:r>
                        <a:rPr lang="en-US" b="1" smtClean="0">
                          <a:solidFill>
                            <a:schemeClr val="tx1"/>
                          </a:solidFill>
                        </a:rPr>
                        <a:t>Additional</a:t>
                      </a:r>
                      <a:r>
                        <a:rPr lang="en-US" b="1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smtClean="0">
                          <a:solidFill>
                            <a:schemeClr val="tx1"/>
                          </a:solidFill>
                        </a:rPr>
                        <a:t>Recurring Needs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smtClean="0">
                          <a:solidFill>
                            <a:schemeClr val="tx1"/>
                          </a:solidFill>
                        </a:rPr>
                        <a:t>$2,917,278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00400" y="64008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**Preliminary Estimates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674</Words>
  <Application>Microsoft Office PowerPoint</Application>
  <PresentationFormat>On-screen Show (4:3)</PresentationFormat>
  <Paragraphs>218</Paragraphs>
  <Slides>12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Default Design</vt:lpstr>
      <vt:lpstr>Office Theme</vt:lpstr>
      <vt:lpstr>Chart</vt:lpstr>
      <vt:lpstr>Securing Our Future:  Identifying and Responding to the Current and Future Challenges</vt:lpstr>
      <vt:lpstr>Slide 2</vt:lpstr>
      <vt:lpstr> Informing the 5-Year Projection</vt:lpstr>
      <vt:lpstr>Slide 4</vt:lpstr>
      <vt:lpstr>Slide 5</vt:lpstr>
      <vt:lpstr>CIP Expenses</vt:lpstr>
      <vt:lpstr>Slide 7</vt:lpstr>
      <vt:lpstr>Compensation Considerations</vt:lpstr>
      <vt:lpstr>Slide 9</vt:lpstr>
      <vt:lpstr>Slide 10</vt:lpstr>
      <vt:lpstr> Informing the 5-Year Projection</vt:lpstr>
      <vt:lpstr>Recommendations</vt:lpstr>
    </vt:vector>
  </TitlesOfParts>
  <Company>County of Albemarle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School Technology</dc:creator>
  <cp:lastModifiedBy>ACPS</cp:lastModifiedBy>
  <cp:revision>163</cp:revision>
  <dcterms:created xsi:type="dcterms:W3CDTF">2010-09-16T17:02:02Z</dcterms:created>
  <dcterms:modified xsi:type="dcterms:W3CDTF">2010-11-11T21:02:16Z</dcterms:modified>
</cp:coreProperties>
</file>